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5" r:id="rId3"/>
    <p:sldId id="280" r:id="rId4"/>
    <p:sldId id="281" r:id="rId5"/>
    <p:sldId id="273" r:id="rId6"/>
    <p:sldId id="276" r:id="rId7"/>
    <p:sldId id="277" r:id="rId8"/>
    <p:sldId id="274" r:id="rId9"/>
    <p:sldId id="279" r:id="rId10"/>
    <p:sldId id="282" r:id="rId11"/>
    <p:sldId id="283" r:id="rId12"/>
    <p:sldId id="284" r:id="rId13"/>
    <p:sldId id="278" r:id="rId14"/>
    <p:sldId id="2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eya Foster" initials="FF" lastIdx="1" clrIdx="0">
    <p:extLst>
      <p:ext uri="{19B8F6BF-5375-455C-9EA6-DF929625EA0E}">
        <p15:presenceInfo xmlns:p15="http://schemas.microsoft.com/office/powerpoint/2012/main" userId="304990aee29221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1D"/>
    <a:srgbClr val="212121"/>
    <a:srgbClr val="1B1B1B"/>
    <a:srgbClr val="232323"/>
    <a:srgbClr val="1C1C1C"/>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8" autoAdjust="0"/>
    <p:restoredTop sz="79294" autoAdjust="0"/>
  </p:normalViewPr>
  <p:slideViewPr>
    <p:cSldViewPr snapToGrid="0">
      <p:cViewPr varScale="1">
        <p:scale>
          <a:sx n="102" d="100"/>
          <a:sy n="102" d="100"/>
        </p:scale>
        <p:origin x="15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F16926-1386-9947-97BE-881665F05896}" type="datetimeFigureOut">
              <a:rPr lang="en-US" smtClean="0"/>
              <a:t>1/24/23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053D1-4294-9D46-B7EF-8BF547D99357}" type="slidenum">
              <a:rPr lang="en-US" smtClean="0"/>
              <a:t>‹#›</a:t>
            </a:fld>
            <a:endParaRPr lang="en-US" dirty="0"/>
          </a:p>
        </p:txBody>
      </p:sp>
    </p:spTree>
    <p:extLst>
      <p:ext uri="{BB962C8B-B14F-4D97-AF65-F5344CB8AC3E}">
        <p14:creationId xmlns:p14="http://schemas.microsoft.com/office/powerpoint/2010/main" val="1903879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0C22-36B2-4805-8C62-5973DF914199}"/>
              </a:ext>
            </a:extLst>
          </p:cNvPr>
          <p:cNvSpPr>
            <a:spLocks noGrp="1"/>
          </p:cNvSpPr>
          <p:nvPr>
            <p:ph type="ctrTitle"/>
          </p:nvPr>
        </p:nvSpPr>
        <p:spPr>
          <a:xfrm>
            <a:off x="1524000" y="2382715"/>
            <a:ext cx="9144000" cy="1127248"/>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3AAA27-FB60-45E0-BB3C-7D056A5AE8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F0B820-F7A2-4D7C-85C2-4F69E7DC34F8}"/>
              </a:ext>
            </a:extLst>
          </p:cNvPr>
          <p:cNvSpPr>
            <a:spLocks noGrp="1"/>
          </p:cNvSpPr>
          <p:nvPr>
            <p:ph type="dt" sz="half" idx="10"/>
          </p:nvPr>
        </p:nvSpPr>
        <p:spPr>
          <a:xfrm>
            <a:off x="838200" y="6356350"/>
            <a:ext cx="2743200" cy="365125"/>
          </a:xfrm>
          <a:prstGeom prst="rect">
            <a:avLst/>
          </a:prstGeom>
        </p:spPr>
        <p:txBody>
          <a:bodyPr/>
          <a:lstStyle/>
          <a:p>
            <a:fld id="{B5134EB9-CE55-48EA-9A3C-1E5637E1D2EA}" type="datetimeFigureOut">
              <a:rPr lang="en-GB" smtClean="0"/>
              <a:t>24/01/2023</a:t>
            </a:fld>
            <a:endParaRPr lang="en-GB" dirty="0"/>
          </a:p>
        </p:txBody>
      </p:sp>
      <p:sp>
        <p:nvSpPr>
          <p:cNvPr id="5" name="Footer Placeholder 4">
            <a:extLst>
              <a:ext uri="{FF2B5EF4-FFF2-40B4-BE49-F238E27FC236}">
                <a16:creationId xmlns:a16="http://schemas.microsoft.com/office/drawing/2014/main" id="{AC76EBDC-5707-4715-901A-39928DD1C38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C2BF8302-8DF9-4FD3-A9EC-079AE7B9E82A}"/>
              </a:ext>
            </a:extLst>
          </p:cNvPr>
          <p:cNvSpPr>
            <a:spLocks noGrp="1"/>
          </p:cNvSpPr>
          <p:nvPr>
            <p:ph type="sldNum" sz="quarter" idx="12"/>
          </p:nvPr>
        </p:nvSpPr>
        <p:spPr>
          <a:xfrm>
            <a:off x="8610600" y="6356350"/>
            <a:ext cx="2743200" cy="365125"/>
          </a:xfrm>
          <a:prstGeom prst="rect">
            <a:avLst/>
          </a:prstGeom>
        </p:spPr>
        <p:txBody>
          <a:bodyPr/>
          <a:lstStyle/>
          <a:p>
            <a:fld id="{9AA872CC-1E92-46FB-846F-13B729142725}" type="slidenum">
              <a:rPr lang="en-GB" smtClean="0"/>
              <a:t>‹#›</a:t>
            </a:fld>
            <a:endParaRPr lang="en-GB" dirty="0"/>
          </a:p>
        </p:txBody>
      </p:sp>
    </p:spTree>
    <p:extLst>
      <p:ext uri="{BB962C8B-B14F-4D97-AF65-F5344CB8AC3E}">
        <p14:creationId xmlns:p14="http://schemas.microsoft.com/office/powerpoint/2010/main" val="345611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6476D-380E-4309-81A3-4C451C7F6D5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EE5B0C-04F9-4D7A-A9A9-AC9B45E98801}"/>
              </a:ext>
            </a:extLst>
          </p:cNvPr>
          <p:cNvSpPr>
            <a:spLocks noGrp="1"/>
          </p:cNvSpPr>
          <p:nvPr>
            <p:ph type="dt" sz="half" idx="10"/>
          </p:nvPr>
        </p:nvSpPr>
        <p:spPr>
          <a:xfrm>
            <a:off x="838200" y="6356350"/>
            <a:ext cx="2743200" cy="365125"/>
          </a:xfrm>
          <a:prstGeom prst="rect">
            <a:avLst/>
          </a:prstGeom>
        </p:spPr>
        <p:txBody>
          <a:bodyPr/>
          <a:lstStyle/>
          <a:p>
            <a:fld id="{B5134EB9-CE55-48EA-9A3C-1E5637E1D2EA}" type="datetimeFigureOut">
              <a:rPr lang="en-GB" smtClean="0"/>
              <a:t>24/01/2023</a:t>
            </a:fld>
            <a:endParaRPr lang="en-GB" dirty="0"/>
          </a:p>
        </p:txBody>
      </p:sp>
      <p:sp>
        <p:nvSpPr>
          <p:cNvPr id="5" name="Footer Placeholder 4">
            <a:extLst>
              <a:ext uri="{FF2B5EF4-FFF2-40B4-BE49-F238E27FC236}">
                <a16:creationId xmlns:a16="http://schemas.microsoft.com/office/drawing/2014/main" id="{3A704C90-1A49-4258-AE07-291506667A98}"/>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D599A94E-ED46-4A29-824F-18B66631EC3A}"/>
              </a:ext>
            </a:extLst>
          </p:cNvPr>
          <p:cNvSpPr>
            <a:spLocks noGrp="1"/>
          </p:cNvSpPr>
          <p:nvPr>
            <p:ph type="sldNum" sz="quarter" idx="12"/>
          </p:nvPr>
        </p:nvSpPr>
        <p:spPr>
          <a:xfrm>
            <a:off x="8610600" y="6356350"/>
            <a:ext cx="2743200" cy="365125"/>
          </a:xfrm>
          <a:prstGeom prst="rect">
            <a:avLst/>
          </a:prstGeom>
        </p:spPr>
        <p:txBody>
          <a:bodyPr/>
          <a:lstStyle/>
          <a:p>
            <a:fld id="{9AA872CC-1E92-46FB-846F-13B729142725}" type="slidenum">
              <a:rPr lang="en-GB" smtClean="0"/>
              <a:t>‹#›</a:t>
            </a:fld>
            <a:endParaRPr lang="en-GB" dirty="0"/>
          </a:p>
        </p:txBody>
      </p:sp>
    </p:spTree>
    <p:extLst>
      <p:ext uri="{BB962C8B-B14F-4D97-AF65-F5344CB8AC3E}">
        <p14:creationId xmlns:p14="http://schemas.microsoft.com/office/powerpoint/2010/main" val="29439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BA3C5-058A-4A8D-B45C-C7CC2BD678D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25198747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D637D67-A208-4404-8AD6-AB83FC31858F}"/>
              </a:ext>
            </a:extLst>
          </p:cNvPr>
          <p:cNvSpPr>
            <a:spLocks noGrp="1"/>
          </p:cNvSpPr>
          <p:nvPr>
            <p:ph type="body" idx="1"/>
          </p:nvPr>
        </p:nvSpPr>
        <p:spPr>
          <a:xfrm>
            <a:off x="829408" y="1790456"/>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6">
            <a:extLst>
              <a:ext uri="{FF2B5EF4-FFF2-40B4-BE49-F238E27FC236}">
                <a16:creationId xmlns:a16="http://schemas.microsoft.com/office/drawing/2014/main" id="{7D37DEDC-2A19-4583-8F73-B4272257B54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4006829" cy="1204365"/>
          </a:xfrm>
          <a:prstGeom prst="rect">
            <a:avLst/>
          </a:prstGeom>
        </p:spPr>
      </p:pic>
      <p:sp>
        <p:nvSpPr>
          <p:cNvPr id="8" name="Rectangle: Single Corner Rounded 7">
            <a:extLst>
              <a:ext uri="{FF2B5EF4-FFF2-40B4-BE49-F238E27FC236}">
                <a16:creationId xmlns:a16="http://schemas.microsoft.com/office/drawing/2014/main" id="{E168CFC0-B52B-4054-81AC-0CD0B65EE198}"/>
              </a:ext>
            </a:extLst>
          </p:cNvPr>
          <p:cNvSpPr/>
          <p:nvPr userDrawn="1"/>
        </p:nvSpPr>
        <p:spPr>
          <a:xfrm flipH="1" flipV="1">
            <a:off x="4882717" y="-2"/>
            <a:ext cx="7309281" cy="1204365"/>
          </a:xfrm>
          <a:prstGeom prst="round1Rect">
            <a:avLst>
              <a:gd name="adj" fmla="val 2896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62995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002060"/>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rgbClr val="002060"/>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rgbClr val="002060"/>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3200" kern="1200">
          <a:solidFill>
            <a:srgbClr val="002060"/>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3200" kern="1200">
          <a:solidFill>
            <a:srgbClr val="002060"/>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UK" TargetMode="External"/><Relationship Id="rId2" Type="http://schemas.openxmlformats.org/officeDocument/2006/relationships/hyperlink" Target="https://en.wikipedia.org/wiki/EU" TargetMode="External"/><Relationship Id="rId1" Type="http://schemas.openxmlformats.org/officeDocument/2006/relationships/slideLayout" Target="../slideLayouts/slideLayout2.xml"/><Relationship Id="rId6" Type="http://schemas.openxmlformats.org/officeDocument/2006/relationships/hyperlink" Target="https://en.wikipedia.org/wiki/OECD" TargetMode="External"/><Relationship Id="rId5" Type="http://schemas.openxmlformats.org/officeDocument/2006/relationships/hyperlink" Target="https://en.wikipedia.org/wiki/Human_Rights" TargetMode="External"/><Relationship Id="rId4" Type="http://schemas.openxmlformats.org/officeDocument/2006/relationships/hyperlink" Target="https://en.wikipedia.org/wiki/UN"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lientearth.org/latest/latest-updates/opinions/six-reasons-the-shell-ruling-made-history-for-climate-litig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91F5-D4BB-48B5-A6DD-78BCD10A6B5C}"/>
              </a:ext>
            </a:extLst>
          </p:cNvPr>
          <p:cNvSpPr>
            <a:spLocks noGrp="1"/>
          </p:cNvSpPr>
          <p:nvPr>
            <p:ph type="ctrTitle"/>
          </p:nvPr>
        </p:nvSpPr>
        <p:spPr>
          <a:xfrm>
            <a:off x="2003414" y="2935179"/>
            <a:ext cx="7772400" cy="1333718"/>
          </a:xfrm>
        </p:spPr>
        <p:txBody>
          <a:bodyPr>
            <a:normAutofit fontScale="90000"/>
          </a:bodyPr>
          <a:lstStyle/>
          <a:p>
            <a:br>
              <a:rPr lang="en-GB" sz="3200" dirty="0">
                <a:solidFill>
                  <a:srgbClr val="002060"/>
                </a:solidFill>
                <a:latin typeface="Gill Sans MT" panose="020B0502020104020203" pitchFamily="34" charset="0"/>
                <a:ea typeface="+mn-ea"/>
                <a:cs typeface="+mn-cs"/>
              </a:rPr>
            </a:br>
            <a:br>
              <a:rPr lang="en-GB" sz="3200" dirty="0">
                <a:solidFill>
                  <a:srgbClr val="002060"/>
                </a:solidFill>
                <a:latin typeface="Gill Sans MT" panose="020B0502020104020203" pitchFamily="34" charset="0"/>
                <a:ea typeface="+mn-ea"/>
                <a:cs typeface="+mn-cs"/>
              </a:rPr>
            </a:br>
            <a:r>
              <a:rPr lang="en-GB" sz="3200" dirty="0">
                <a:solidFill>
                  <a:srgbClr val="002060"/>
                </a:solidFill>
                <a:latin typeface="Gill Sans MT" panose="020B0502020104020203" pitchFamily="34" charset="0"/>
                <a:ea typeface="+mn-ea"/>
                <a:cs typeface="+mn-cs"/>
              </a:rPr>
              <a:t>Constructing ESG litigation strategies – </a:t>
            </a:r>
            <a:br>
              <a:rPr lang="en-GB" sz="3200" dirty="0">
                <a:solidFill>
                  <a:srgbClr val="002060"/>
                </a:solidFill>
                <a:latin typeface="Gill Sans MT" panose="020B0502020104020203" pitchFamily="34" charset="0"/>
                <a:ea typeface="+mn-ea"/>
                <a:cs typeface="+mn-cs"/>
              </a:rPr>
            </a:br>
            <a:br>
              <a:rPr lang="en-GB" sz="3200" dirty="0">
                <a:solidFill>
                  <a:srgbClr val="002060"/>
                </a:solidFill>
                <a:latin typeface="Gill Sans MT" panose="020B0502020104020203" pitchFamily="34" charset="0"/>
                <a:ea typeface="+mn-ea"/>
                <a:cs typeface="+mn-cs"/>
              </a:rPr>
            </a:br>
            <a:r>
              <a:rPr lang="en-GB" sz="3200" dirty="0">
                <a:solidFill>
                  <a:srgbClr val="002060"/>
                </a:solidFill>
                <a:latin typeface="Gill Sans MT" panose="020B0502020104020203" pitchFamily="34" charset="0"/>
                <a:ea typeface="+mn-ea"/>
                <a:cs typeface="+mn-cs"/>
              </a:rPr>
              <a:t>practical tips for claimants and defendants:</a:t>
            </a:r>
            <a:br>
              <a:rPr lang="en-GB" sz="1800" kern="800" dirty="0">
                <a:effectLst/>
                <a:latin typeface="Arial" panose="020B0604020202020204" pitchFamily="34" charset="0"/>
                <a:ea typeface="Times New Roman" panose="02020603050405020304" pitchFamily="18" charset="0"/>
                <a:cs typeface="Times New Roman" panose="02020603050405020304" pitchFamily="18" charset="0"/>
              </a:rPr>
            </a:br>
            <a:endParaRPr lang="en-GB" sz="4400" dirty="0">
              <a:solidFill>
                <a:srgbClr val="002060"/>
              </a:solidFill>
              <a:latin typeface="Gill Sans MT" panose="020B0502020104020203" pitchFamily="34" charset="0"/>
            </a:endParaRPr>
          </a:p>
        </p:txBody>
      </p:sp>
      <p:sp>
        <p:nvSpPr>
          <p:cNvPr id="3" name="Subtitle 2">
            <a:extLst>
              <a:ext uri="{FF2B5EF4-FFF2-40B4-BE49-F238E27FC236}">
                <a16:creationId xmlns:a16="http://schemas.microsoft.com/office/drawing/2014/main" id="{10B0FEF1-034D-41F7-AF15-D3023143377A}"/>
              </a:ext>
            </a:extLst>
          </p:cNvPr>
          <p:cNvSpPr>
            <a:spLocks noGrp="1"/>
          </p:cNvSpPr>
          <p:nvPr>
            <p:ph type="subTitle" idx="1"/>
          </p:nvPr>
        </p:nvSpPr>
        <p:spPr>
          <a:xfrm>
            <a:off x="2689214" y="4445186"/>
            <a:ext cx="6400800" cy="648000"/>
          </a:xfrm>
        </p:spPr>
        <p:txBody>
          <a:bodyPr>
            <a:normAutofit/>
          </a:bodyPr>
          <a:lstStyle/>
          <a:p>
            <a:r>
              <a:rPr lang="en-GB" sz="3200" b="1" dirty="0">
                <a:latin typeface="Gill Sans MT" panose="020B0502020104020203" pitchFamily="34" charset="0"/>
              </a:rPr>
              <a:t>Adam Heppinstall KC</a:t>
            </a:r>
          </a:p>
        </p:txBody>
      </p:sp>
      <p:pic>
        <p:nvPicPr>
          <p:cNvPr id="5" name="Picture 4">
            <a:extLst>
              <a:ext uri="{FF2B5EF4-FFF2-40B4-BE49-F238E27FC236}">
                <a16:creationId xmlns:a16="http://schemas.microsoft.com/office/drawing/2014/main" id="{18C94F3E-F6C1-4653-9701-CC4E8D9CB7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006829" cy="1204365"/>
          </a:xfrm>
          <a:prstGeom prst="rect">
            <a:avLst/>
          </a:prstGeom>
        </p:spPr>
      </p:pic>
      <p:sp>
        <p:nvSpPr>
          <p:cNvPr id="6" name="Rectangle: Single Corner Rounded 5">
            <a:extLst>
              <a:ext uri="{FF2B5EF4-FFF2-40B4-BE49-F238E27FC236}">
                <a16:creationId xmlns:a16="http://schemas.microsoft.com/office/drawing/2014/main" id="{30F57430-DE4A-4E61-9DE9-78FBE09F5360}"/>
              </a:ext>
            </a:extLst>
          </p:cNvPr>
          <p:cNvSpPr/>
          <p:nvPr/>
        </p:nvSpPr>
        <p:spPr>
          <a:xfrm flipH="1" flipV="1">
            <a:off x="4882717" y="-2"/>
            <a:ext cx="7309281" cy="1204365"/>
          </a:xfrm>
          <a:prstGeom prst="round1Rect">
            <a:avLst>
              <a:gd name="adj" fmla="val 2896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18972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FF9B40-1A25-47E4-56B8-C483DE88BADA}"/>
              </a:ext>
            </a:extLst>
          </p:cNvPr>
          <p:cNvSpPr>
            <a:spLocks noGrp="1"/>
          </p:cNvSpPr>
          <p:nvPr>
            <p:ph idx="1"/>
          </p:nvPr>
        </p:nvSpPr>
        <p:spPr>
          <a:xfrm>
            <a:off x="829408" y="1790456"/>
            <a:ext cx="10515600" cy="4844260"/>
          </a:xfrm>
        </p:spPr>
        <p:txBody>
          <a:bodyPr>
            <a:normAutofit fontScale="92500" lnSpcReduction="20000"/>
          </a:bodyPr>
          <a:lstStyle/>
          <a:p>
            <a:r>
              <a:rPr lang="en-GB" dirty="0"/>
              <a:t>EU Directive proposal:</a:t>
            </a:r>
          </a:p>
          <a:p>
            <a:r>
              <a:rPr lang="en-GB" sz="3200" b="1" dirty="0">
                <a:solidFill>
                  <a:schemeClr val="bg1"/>
                </a:solidFill>
              </a:rPr>
              <a:t>Soft standards…for now</a:t>
            </a:r>
          </a:p>
          <a:p>
            <a:pPr algn="just"/>
            <a:r>
              <a:rPr lang="en-GB" i="1" dirty="0"/>
              <a:t>“enterprises take appropriate measures to identify actual </a:t>
            </a:r>
            <a:r>
              <a:rPr lang="en-GB" i="1" u="sng" dirty="0"/>
              <a:t>and potential </a:t>
            </a:r>
            <a:r>
              <a:rPr lang="en-GB" i="1" dirty="0"/>
              <a:t>adverse human rights impacts </a:t>
            </a:r>
            <a:r>
              <a:rPr lang="en-GB" i="1" dirty="0">
                <a:highlight>
                  <a:srgbClr val="FFFF00"/>
                </a:highlight>
              </a:rPr>
              <a:t>and adverse environmental impacts </a:t>
            </a:r>
            <a:r>
              <a:rPr lang="en-GB" i="1" dirty="0"/>
              <a:t>arising from their own activities or those of their subsidiaries and, where </a:t>
            </a:r>
            <a:r>
              <a:rPr lang="en-GB" i="1" dirty="0">
                <a:highlight>
                  <a:srgbClr val="FFFF00"/>
                </a:highlight>
              </a:rPr>
              <a:t>'they are linked to their value chains, their well-established business relationships</a:t>
            </a:r>
            <a:r>
              <a:rPr lang="en-GB" i="1" dirty="0"/>
              <a:t>”</a:t>
            </a:r>
          </a:p>
          <a:p>
            <a:pPr algn="just"/>
            <a:r>
              <a:rPr lang="en-GB" i="1" dirty="0"/>
              <a:t>“companies take appropriate measures to prevent or, where prevention is not possible or not immediately possible, to adequately mitigate potential adverse impacts on human rights and the adverse environmental effects which have been </a:t>
            </a:r>
            <a:r>
              <a:rPr lang="en-GB" i="1" dirty="0">
                <a:highlight>
                  <a:srgbClr val="FFFF00"/>
                </a:highlight>
              </a:rPr>
              <a:t>or should have been identified </a:t>
            </a:r>
            <a:r>
              <a:rPr lang="en-GB" i="1" dirty="0"/>
              <a:t>[under the due diligence procedure]”</a:t>
            </a:r>
          </a:p>
        </p:txBody>
      </p:sp>
      <p:sp>
        <p:nvSpPr>
          <p:cNvPr id="4" name="TextBox 3">
            <a:extLst>
              <a:ext uri="{FF2B5EF4-FFF2-40B4-BE49-F238E27FC236}">
                <a16:creationId xmlns:a16="http://schemas.microsoft.com/office/drawing/2014/main" id="{D5595944-6791-7486-83AB-7DD0D644D913}"/>
              </a:ext>
            </a:extLst>
          </p:cNvPr>
          <p:cNvSpPr txBox="1"/>
          <p:nvPr/>
        </p:nvSpPr>
        <p:spPr>
          <a:xfrm>
            <a:off x="6706486" y="346874"/>
            <a:ext cx="6097772" cy="523220"/>
          </a:xfrm>
          <a:prstGeom prst="rect">
            <a:avLst/>
          </a:prstGeom>
          <a:noFill/>
        </p:spPr>
        <p:txBody>
          <a:bodyPr wrap="square">
            <a:spAutoFit/>
          </a:bodyPr>
          <a:lstStyle/>
          <a:p>
            <a:r>
              <a:rPr lang="en-GB" sz="2800" b="1" dirty="0">
                <a:solidFill>
                  <a:schemeClr val="bg1"/>
                </a:solidFill>
              </a:rPr>
              <a:t>Soft to hard….</a:t>
            </a:r>
          </a:p>
        </p:txBody>
      </p:sp>
    </p:spTree>
    <p:extLst>
      <p:ext uri="{BB962C8B-B14F-4D97-AF65-F5344CB8AC3E}">
        <p14:creationId xmlns:p14="http://schemas.microsoft.com/office/powerpoint/2010/main" val="146549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3D77-633A-DD55-F7A4-6B80FA2E4250}"/>
              </a:ext>
            </a:extLst>
          </p:cNvPr>
          <p:cNvSpPr>
            <a:spLocks noGrp="1"/>
          </p:cNvSpPr>
          <p:nvPr>
            <p:ph idx="1"/>
          </p:nvPr>
        </p:nvSpPr>
        <p:spPr/>
        <p:txBody>
          <a:bodyPr>
            <a:normAutofit fontScale="92500" lnSpcReduction="20000"/>
          </a:bodyPr>
          <a:lstStyle/>
          <a:p>
            <a:pPr marL="457200" indent="-457200">
              <a:buFont typeface="Wingdings" panose="05000000000000000000" pitchFamily="2" charset="2"/>
              <a:buChar char="Ø"/>
            </a:pPr>
            <a:r>
              <a:rPr lang="en-GB" dirty="0"/>
              <a:t>UK Modern Slavery Act compliance</a:t>
            </a:r>
          </a:p>
          <a:p>
            <a:pPr marL="457200" indent="-457200">
              <a:buFont typeface="Wingdings" panose="05000000000000000000" pitchFamily="2" charset="2"/>
              <a:buChar char="Ø"/>
            </a:pPr>
            <a:r>
              <a:rPr lang="en-GB" dirty="0"/>
              <a:t>German Supply Chain Law (no civil liability)</a:t>
            </a:r>
          </a:p>
          <a:p>
            <a:pPr marL="457200" indent="-457200">
              <a:buFont typeface="Wingdings" panose="05000000000000000000" pitchFamily="2" charset="2"/>
              <a:buChar char="Ø"/>
            </a:pPr>
            <a:r>
              <a:rPr lang="en-GB" dirty="0"/>
              <a:t>French Due Diligence Loi</a:t>
            </a:r>
          </a:p>
          <a:p>
            <a:pPr marL="457200" indent="-457200">
              <a:buFont typeface="Wingdings" panose="05000000000000000000" pitchFamily="2" charset="2"/>
              <a:buChar char="Ø"/>
            </a:pPr>
            <a:r>
              <a:rPr lang="en-GB" dirty="0"/>
              <a:t>Norwegian Transparency Act</a:t>
            </a:r>
          </a:p>
          <a:p>
            <a:pPr marL="457200" indent="-457200">
              <a:buFont typeface="Wingdings" panose="05000000000000000000" pitchFamily="2" charset="2"/>
              <a:buChar char="Ø"/>
            </a:pPr>
            <a:r>
              <a:rPr lang="en-GB" dirty="0"/>
              <a:t>Californian Transparency in Supply Chains Act</a:t>
            </a:r>
          </a:p>
          <a:p>
            <a:pPr marL="457200" indent="-457200">
              <a:buFont typeface="Wingdings" panose="05000000000000000000" pitchFamily="2" charset="2"/>
              <a:buChar char="Ø"/>
            </a:pPr>
            <a:r>
              <a:rPr lang="en-GB" dirty="0"/>
              <a:t>Australia’s Customs Act amendment (ban on goods imported made by forced labour)</a:t>
            </a:r>
          </a:p>
          <a:p>
            <a:pPr marL="457200" indent="-457200">
              <a:buFont typeface="Wingdings" panose="05000000000000000000" pitchFamily="2" charset="2"/>
              <a:buChar char="Ø"/>
            </a:pPr>
            <a:r>
              <a:rPr lang="en-GB" dirty="0"/>
              <a:t>New York draft – Fashion Sustainability and Social Accountability Act</a:t>
            </a:r>
          </a:p>
          <a:p>
            <a:pPr marL="457200" indent="-457200">
              <a:buFont typeface="Wingdings" panose="05000000000000000000" pitchFamily="2" charset="2"/>
              <a:buChar char="Ø"/>
            </a:pPr>
            <a:r>
              <a:rPr lang="en-GB" dirty="0"/>
              <a:t>Dutch due diligence draft Bill</a:t>
            </a:r>
          </a:p>
          <a:p>
            <a:endParaRPr lang="en-GB" dirty="0"/>
          </a:p>
        </p:txBody>
      </p:sp>
      <p:sp>
        <p:nvSpPr>
          <p:cNvPr id="3" name="TextBox 2">
            <a:extLst>
              <a:ext uri="{FF2B5EF4-FFF2-40B4-BE49-F238E27FC236}">
                <a16:creationId xmlns:a16="http://schemas.microsoft.com/office/drawing/2014/main" id="{A35BF6B6-A841-D92E-6520-D067EE386DD4}"/>
              </a:ext>
            </a:extLst>
          </p:cNvPr>
          <p:cNvSpPr txBox="1"/>
          <p:nvPr/>
        </p:nvSpPr>
        <p:spPr>
          <a:xfrm>
            <a:off x="6706486" y="346874"/>
            <a:ext cx="6097772" cy="523220"/>
          </a:xfrm>
          <a:prstGeom prst="rect">
            <a:avLst/>
          </a:prstGeom>
          <a:noFill/>
        </p:spPr>
        <p:txBody>
          <a:bodyPr wrap="square">
            <a:spAutoFit/>
          </a:bodyPr>
          <a:lstStyle/>
          <a:p>
            <a:r>
              <a:rPr lang="en-GB" sz="2800" b="1" dirty="0">
                <a:solidFill>
                  <a:schemeClr val="bg1"/>
                </a:solidFill>
              </a:rPr>
              <a:t>Hard Law</a:t>
            </a:r>
          </a:p>
        </p:txBody>
      </p:sp>
    </p:spTree>
    <p:extLst>
      <p:ext uri="{BB962C8B-B14F-4D97-AF65-F5344CB8AC3E}">
        <p14:creationId xmlns:p14="http://schemas.microsoft.com/office/powerpoint/2010/main" val="212710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613D77-633A-DD55-F7A4-6B80FA2E4250}"/>
              </a:ext>
            </a:extLst>
          </p:cNvPr>
          <p:cNvSpPr>
            <a:spLocks noGrp="1"/>
          </p:cNvSpPr>
          <p:nvPr>
            <p:ph idx="1"/>
          </p:nvPr>
        </p:nvSpPr>
        <p:spPr>
          <a:xfrm>
            <a:off x="829408" y="1790456"/>
            <a:ext cx="10515600" cy="5067544"/>
          </a:xfrm>
        </p:spPr>
        <p:txBody>
          <a:bodyPr>
            <a:normAutofit fontScale="70000" lnSpcReduction="20000"/>
          </a:bodyPr>
          <a:lstStyle/>
          <a:p>
            <a:r>
              <a:rPr lang="en-GB" sz="5700" dirty="0">
                <a:latin typeface="Calibri" panose="020F0502020204030204" pitchFamily="34" charset="0"/>
                <a:cs typeface="Times New Roman" panose="02020603050405020304" pitchFamily="18" charset="0"/>
              </a:rPr>
              <a:t>47 companies in May 2022:</a:t>
            </a:r>
          </a:p>
          <a:p>
            <a:r>
              <a:rPr lang="en-GB" b="0" i="1" dirty="0">
                <a:solidFill>
                  <a:srgbClr val="152234"/>
                </a:solidFill>
                <a:effectLst/>
                <a:latin typeface="Mukta"/>
              </a:rPr>
              <a:t>“We call for the UK government to urgently bring forward ambitious primary legislation to mandate companies to carry out human rights and environmental due diligence. To level the playing field in practice, the requirement needs to be accompanied by consequences that will be strong enough to ensure that businesses that fall within the scope of the legislation carry out HREDD to a high standard and that victims have access to justice.”</a:t>
            </a:r>
            <a:endParaRPr lang="en-GB" b="0" i="0" dirty="0">
              <a:solidFill>
                <a:srgbClr val="B5ACAF"/>
              </a:solidFill>
              <a:effectLst/>
              <a:latin typeface="Source Sans Pro" panose="020B0503030403020204" pitchFamily="34" charset="0"/>
            </a:endParaRPr>
          </a:p>
          <a:p>
            <a:r>
              <a:rPr lang="en-GB" sz="5700" dirty="0">
                <a:latin typeface="Calibri" panose="020F0502020204030204" pitchFamily="34" charset="0"/>
                <a:cs typeface="Times New Roman" panose="02020603050405020304" pitchFamily="18" charset="0"/>
              </a:rPr>
              <a:t>HL Deb, 27 June 2022, Lord Callanan, then Business Minister:</a:t>
            </a:r>
          </a:p>
          <a:p>
            <a:pPr algn="just" rtl="0"/>
            <a:r>
              <a:rPr lang="en-GB" i="1" dirty="0">
                <a:solidFill>
                  <a:srgbClr val="152234"/>
                </a:solidFill>
                <a:latin typeface="Mukta"/>
              </a:rPr>
              <a:t>“It has no plans to propose additional legislation for corporate accountability, for example along the lines of the </a:t>
            </a:r>
            <a:r>
              <a:rPr lang="en-GB" i="1" dirty="0">
                <a:solidFill>
                  <a:srgbClr val="152234"/>
                </a:solidFill>
                <a:latin typeface="Mukta"/>
                <a:hlinkClick r:id="rId2">
                  <a:extLst>
                    <a:ext uri="{A12FA001-AC4F-418D-AE19-62706E023703}">
                      <ahyp:hlinkClr xmlns:ahyp="http://schemas.microsoft.com/office/drawing/2018/hyperlinkcolor" val="tx"/>
                    </a:ext>
                  </a:extLst>
                </a:hlinkClick>
              </a:rPr>
              <a:t>EU</a:t>
            </a:r>
            <a:r>
              <a:rPr lang="en-GB" i="1" dirty="0">
                <a:solidFill>
                  <a:srgbClr val="152234"/>
                </a:solidFill>
                <a:latin typeface="Mukta"/>
              </a:rPr>
              <a:t>’s recent draft directive for cross cutting corporate sustainability due diligence. The Government supports the voluntary due diligence approaches by </a:t>
            </a:r>
            <a:r>
              <a:rPr lang="en-GB" i="1" dirty="0">
                <a:solidFill>
                  <a:srgbClr val="152234"/>
                </a:solidFill>
                <a:latin typeface="Mukta"/>
                <a:hlinkClick r:id="rId3">
                  <a:extLst>
                    <a:ext uri="{A12FA001-AC4F-418D-AE19-62706E023703}">
                      <ahyp:hlinkClr xmlns:ahyp="http://schemas.microsoft.com/office/drawing/2018/hyperlinkcolor" val="tx"/>
                    </a:ext>
                  </a:extLst>
                </a:hlinkClick>
              </a:rPr>
              <a:t>UK</a:t>
            </a:r>
            <a:r>
              <a:rPr lang="en-GB" i="1" dirty="0">
                <a:solidFill>
                  <a:srgbClr val="152234"/>
                </a:solidFill>
                <a:latin typeface="Mukta"/>
              </a:rPr>
              <a:t> businesses to these issues, taking account of international frameworks such as the </a:t>
            </a:r>
            <a:r>
              <a:rPr lang="en-GB" i="1" dirty="0">
                <a:solidFill>
                  <a:srgbClr val="152234"/>
                </a:solidFill>
                <a:latin typeface="Mukta"/>
                <a:hlinkClick r:id="rId4">
                  <a:extLst>
                    <a:ext uri="{A12FA001-AC4F-418D-AE19-62706E023703}">
                      <ahyp:hlinkClr xmlns:ahyp="http://schemas.microsoft.com/office/drawing/2018/hyperlinkcolor" val="tx"/>
                    </a:ext>
                  </a:extLst>
                </a:hlinkClick>
              </a:rPr>
              <a:t>UN</a:t>
            </a:r>
            <a:r>
              <a:rPr lang="en-GB" i="1" dirty="0">
                <a:solidFill>
                  <a:srgbClr val="152234"/>
                </a:solidFill>
                <a:latin typeface="Mukta"/>
              </a:rPr>
              <a:t> Guiding Principles on Business and </a:t>
            </a:r>
            <a:r>
              <a:rPr lang="en-GB" i="1" dirty="0">
                <a:solidFill>
                  <a:srgbClr val="152234"/>
                </a:solidFill>
                <a:latin typeface="Mukta"/>
                <a:hlinkClick r:id="rId5">
                  <a:extLst>
                    <a:ext uri="{A12FA001-AC4F-418D-AE19-62706E023703}">
                      <ahyp:hlinkClr xmlns:ahyp="http://schemas.microsoft.com/office/drawing/2018/hyperlinkcolor" val="tx"/>
                    </a:ext>
                  </a:extLst>
                </a:hlinkClick>
              </a:rPr>
              <a:t>Human Rights</a:t>
            </a:r>
            <a:r>
              <a:rPr lang="en-GB" i="1" dirty="0">
                <a:solidFill>
                  <a:srgbClr val="152234"/>
                </a:solidFill>
                <a:latin typeface="Mukta"/>
              </a:rPr>
              <a:t> and the </a:t>
            </a:r>
            <a:r>
              <a:rPr lang="en-GB" i="1" dirty="0">
                <a:solidFill>
                  <a:srgbClr val="152234"/>
                </a:solidFill>
                <a:latin typeface="Mukta"/>
                <a:hlinkClick r:id="rId6">
                  <a:extLst>
                    <a:ext uri="{A12FA001-AC4F-418D-AE19-62706E023703}">
                      <ahyp:hlinkClr xmlns:ahyp="http://schemas.microsoft.com/office/drawing/2018/hyperlinkcolor" val="tx"/>
                    </a:ext>
                  </a:extLst>
                </a:hlinkClick>
              </a:rPr>
              <a:t>OECD</a:t>
            </a:r>
            <a:r>
              <a:rPr lang="en-GB" i="1" dirty="0">
                <a:solidFill>
                  <a:srgbClr val="152234"/>
                </a:solidFill>
                <a:latin typeface="Mukta"/>
              </a:rPr>
              <a:t> Guidelines on Multinational Enterprises. The Government has not been persuaded that a blanket approach to mandatory due diligence in law is practical or proportionate.”</a:t>
            </a:r>
          </a:p>
          <a:p>
            <a:pPr algn="just" rtl="0"/>
            <a:endParaRPr lang="en-GB" i="1" dirty="0"/>
          </a:p>
          <a:p>
            <a:endParaRPr lang="en-GB" dirty="0"/>
          </a:p>
        </p:txBody>
      </p:sp>
      <p:sp>
        <p:nvSpPr>
          <p:cNvPr id="3" name="TextBox 2">
            <a:extLst>
              <a:ext uri="{FF2B5EF4-FFF2-40B4-BE49-F238E27FC236}">
                <a16:creationId xmlns:a16="http://schemas.microsoft.com/office/drawing/2014/main" id="{A35BF6B6-A841-D92E-6520-D067EE386DD4}"/>
              </a:ext>
            </a:extLst>
          </p:cNvPr>
          <p:cNvSpPr txBox="1"/>
          <p:nvPr/>
        </p:nvSpPr>
        <p:spPr>
          <a:xfrm>
            <a:off x="6706486" y="346874"/>
            <a:ext cx="6097772" cy="523220"/>
          </a:xfrm>
          <a:prstGeom prst="rect">
            <a:avLst/>
          </a:prstGeom>
          <a:noFill/>
        </p:spPr>
        <p:txBody>
          <a:bodyPr wrap="square">
            <a:spAutoFit/>
          </a:bodyPr>
          <a:lstStyle/>
          <a:p>
            <a:r>
              <a:rPr lang="en-GB" sz="2800" b="1" dirty="0">
                <a:solidFill>
                  <a:schemeClr val="bg1"/>
                </a:solidFill>
              </a:rPr>
              <a:t>UK position?</a:t>
            </a:r>
          </a:p>
        </p:txBody>
      </p:sp>
    </p:spTree>
    <p:extLst>
      <p:ext uri="{BB962C8B-B14F-4D97-AF65-F5344CB8AC3E}">
        <p14:creationId xmlns:p14="http://schemas.microsoft.com/office/powerpoint/2010/main" val="1003657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10A417-261E-46BB-8F69-EA73C928A7AE}"/>
              </a:ext>
            </a:extLst>
          </p:cNvPr>
          <p:cNvSpPr>
            <a:spLocks noGrp="1"/>
          </p:cNvSpPr>
          <p:nvPr>
            <p:ph idx="1"/>
          </p:nvPr>
        </p:nvSpPr>
        <p:spPr>
          <a:xfrm>
            <a:off x="0" y="1117600"/>
            <a:ext cx="12192000" cy="6197600"/>
          </a:xfrm>
        </p:spPr>
        <p:txBody>
          <a:bodyPr>
            <a:normAutofit/>
          </a:bodyPr>
          <a:lstStyle/>
          <a:p>
            <a:pPr marL="457200" indent="-457200">
              <a:buFont typeface="Arial" panose="020B0604020202020204" pitchFamily="34" charset="0"/>
              <a:buChar char="•"/>
            </a:pPr>
            <a:r>
              <a:rPr lang="en-GB" dirty="0"/>
              <a:t>Legal rules still apply – e.g. see NZ Court of Appeal  - </a:t>
            </a:r>
            <a:r>
              <a:rPr lang="en-GB" i="1" dirty="0"/>
              <a:t>Smith v Fonterra </a:t>
            </a:r>
            <a:r>
              <a:rPr lang="en-GB" dirty="0"/>
              <a:t>(Supreme Court pending).  You still need to prove duty, breach and causation. </a:t>
            </a:r>
          </a:p>
          <a:p>
            <a:pPr marL="457200" indent="-457200">
              <a:buFont typeface="Arial" panose="020B0604020202020204" pitchFamily="34" charset="0"/>
              <a:buChar char="•"/>
            </a:pPr>
            <a:r>
              <a:rPr lang="en-GB" dirty="0"/>
              <a:t>But the rules can be changed or stretched – see </a:t>
            </a:r>
            <a:r>
              <a:rPr lang="en-GB" i="1" dirty="0"/>
              <a:t>Begum v Maran </a:t>
            </a:r>
            <a:r>
              <a:rPr lang="en-GB" dirty="0"/>
              <a:t>in C of A (bold duty of care not struck out)</a:t>
            </a:r>
          </a:p>
          <a:p>
            <a:pPr marL="457200" indent="-457200">
              <a:buFont typeface="Arial" panose="020B0604020202020204" pitchFamily="34" charset="0"/>
              <a:buChar char="•"/>
            </a:pPr>
            <a:r>
              <a:rPr lang="en-GB" dirty="0"/>
              <a:t>Media value in stunt cases – even if lost….</a:t>
            </a:r>
          </a:p>
          <a:p>
            <a:pPr marL="457200" indent="-457200" algn="just">
              <a:buFont typeface="Arial" panose="020B0604020202020204" pitchFamily="34" charset="0"/>
              <a:buChar char="•"/>
            </a:pPr>
            <a:r>
              <a:rPr lang="en-GB" dirty="0"/>
              <a:t>Judges will not make political decisions – (MR in </a:t>
            </a:r>
            <a:r>
              <a:rPr lang="en-GB" i="1" dirty="0"/>
              <a:t>Total</a:t>
            </a:r>
            <a:r>
              <a:rPr lang="en-GB" dirty="0"/>
              <a:t> </a:t>
            </a:r>
            <a:r>
              <a:rPr lang="en-GB" i="1" dirty="0"/>
              <a:t>“Nothing we say in this judgment should be construed as supporting or opposing any political view of the issues. Our task is only to establish whether the decision is vitiated by an error of law.”)</a:t>
            </a:r>
          </a:p>
          <a:p>
            <a:pPr marL="457200" indent="-457200" algn="just">
              <a:buFont typeface="Arial" panose="020B0604020202020204" pitchFamily="34" charset="0"/>
              <a:buChar char="•"/>
            </a:pPr>
            <a:r>
              <a:rPr lang="en-GB" dirty="0"/>
              <a:t>Creative remedies can be achieved outside of Court (e.g. OGMs ??)</a:t>
            </a:r>
          </a:p>
          <a:p>
            <a:pPr marL="457200" indent="-457200">
              <a:buFont typeface="Arial" panose="020B0604020202020204" pitchFamily="34" charset="0"/>
              <a:buChar char="•"/>
            </a:pPr>
            <a:endParaRPr lang="en-GB" dirty="0"/>
          </a:p>
        </p:txBody>
      </p:sp>
      <p:sp>
        <p:nvSpPr>
          <p:cNvPr id="5" name="TextBox 4">
            <a:extLst>
              <a:ext uri="{FF2B5EF4-FFF2-40B4-BE49-F238E27FC236}">
                <a16:creationId xmlns:a16="http://schemas.microsoft.com/office/drawing/2014/main" id="{FEADD7F9-83B2-4C1B-A683-0EC0F75270E5}"/>
              </a:ext>
            </a:extLst>
          </p:cNvPr>
          <p:cNvSpPr txBox="1"/>
          <p:nvPr/>
        </p:nvSpPr>
        <p:spPr>
          <a:xfrm>
            <a:off x="7399866" y="243582"/>
            <a:ext cx="5452534" cy="1077218"/>
          </a:xfrm>
          <a:prstGeom prst="rect">
            <a:avLst/>
          </a:prstGeom>
          <a:noFill/>
        </p:spPr>
        <p:txBody>
          <a:bodyPr wrap="square" rtlCol="0">
            <a:spAutoFit/>
          </a:bodyPr>
          <a:lstStyle/>
          <a:p>
            <a:r>
              <a:rPr lang="en-GB" sz="3200" b="1" dirty="0">
                <a:solidFill>
                  <a:schemeClr val="bg1"/>
                </a:solidFill>
                <a:ea typeface="Calibri" panose="020F0502020204030204" pitchFamily="34" charset="0"/>
                <a:cs typeface="Times New Roman" panose="02020603050405020304" pitchFamily="18" charset="0"/>
              </a:rPr>
              <a:t>Issues</a:t>
            </a:r>
            <a:r>
              <a:rPr lang="en-GB" sz="3200" b="1" dirty="0">
                <a:solidFill>
                  <a:schemeClr val="bg1"/>
                </a:solidFill>
                <a:effectLst/>
                <a:ea typeface="Calibri" panose="020F0502020204030204" pitchFamily="34" charset="0"/>
                <a:cs typeface="Times New Roman" panose="02020603050405020304" pitchFamily="18" charset="0"/>
              </a:rPr>
              <a:t> </a:t>
            </a:r>
          </a:p>
          <a:p>
            <a:pPr algn="ctr"/>
            <a:endParaRPr lang="en-GB" sz="3200" b="1" dirty="0">
              <a:solidFill>
                <a:schemeClr val="bg1"/>
              </a:solidFill>
            </a:endParaRPr>
          </a:p>
        </p:txBody>
      </p:sp>
    </p:spTree>
    <p:extLst>
      <p:ext uri="{BB962C8B-B14F-4D97-AF65-F5344CB8AC3E}">
        <p14:creationId xmlns:p14="http://schemas.microsoft.com/office/powerpoint/2010/main" val="3798860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D5B87-C432-46E0-9B23-1795E68CD739}"/>
              </a:ext>
            </a:extLst>
          </p:cNvPr>
          <p:cNvSpPr>
            <a:spLocks noGrp="1"/>
          </p:cNvSpPr>
          <p:nvPr>
            <p:ph idx="1"/>
          </p:nvPr>
        </p:nvSpPr>
        <p:spPr>
          <a:xfrm>
            <a:off x="3441000" y="2376040"/>
            <a:ext cx="5310000" cy="532800"/>
          </a:xfrm>
        </p:spPr>
        <p:txBody>
          <a:bodyPr>
            <a:normAutofit/>
          </a:bodyPr>
          <a:lstStyle/>
          <a:p>
            <a:pPr marL="0" indent="0" algn="ctr">
              <a:buNone/>
            </a:pPr>
            <a:r>
              <a:rPr lang="en-GB" sz="2400" b="1" dirty="0">
                <a:solidFill>
                  <a:srgbClr val="002060"/>
                </a:solidFill>
                <a:latin typeface="Gill Sans MT" panose="020B0502020104020203" pitchFamily="34" charset="0"/>
              </a:rPr>
              <a:t>Adam Heppinstall </a:t>
            </a:r>
            <a:r>
              <a:rPr lang="en-GB" sz="2400" b="1" dirty="0"/>
              <a:t>KC</a:t>
            </a:r>
            <a:endParaRPr lang="en-GB" sz="2400" b="1" dirty="0">
              <a:solidFill>
                <a:srgbClr val="002060"/>
              </a:solidFill>
              <a:latin typeface="Gill Sans MT" panose="020B0502020104020203" pitchFamily="34" charset="0"/>
            </a:endParaRPr>
          </a:p>
        </p:txBody>
      </p:sp>
      <p:pic>
        <p:nvPicPr>
          <p:cNvPr id="4" name="Picture 3">
            <a:extLst>
              <a:ext uri="{FF2B5EF4-FFF2-40B4-BE49-F238E27FC236}">
                <a16:creationId xmlns:a16="http://schemas.microsoft.com/office/drawing/2014/main" id="{914E2C8D-9865-4657-ABBE-483AFE8BE9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006829" cy="1204365"/>
          </a:xfrm>
          <a:prstGeom prst="rect">
            <a:avLst/>
          </a:prstGeom>
        </p:spPr>
      </p:pic>
      <p:sp>
        <p:nvSpPr>
          <p:cNvPr id="5" name="Rectangle: Single Corner Rounded 4">
            <a:extLst>
              <a:ext uri="{FF2B5EF4-FFF2-40B4-BE49-F238E27FC236}">
                <a16:creationId xmlns:a16="http://schemas.microsoft.com/office/drawing/2014/main" id="{A60367E9-F8B5-4755-93B8-05320852D140}"/>
              </a:ext>
            </a:extLst>
          </p:cNvPr>
          <p:cNvSpPr/>
          <p:nvPr/>
        </p:nvSpPr>
        <p:spPr>
          <a:xfrm flipH="1" flipV="1">
            <a:off x="4882717" y="-2"/>
            <a:ext cx="7309281" cy="1204365"/>
          </a:xfrm>
          <a:prstGeom prst="round1Rect">
            <a:avLst>
              <a:gd name="adj" fmla="val 2896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Content Placeholder 2">
            <a:extLst>
              <a:ext uri="{FF2B5EF4-FFF2-40B4-BE49-F238E27FC236}">
                <a16:creationId xmlns:a16="http://schemas.microsoft.com/office/drawing/2014/main" id="{EC342CC5-6B98-4919-ABFB-A6F4C316E154}"/>
              </a:ext>
            </a:extLst>
          </p:cNvPr>
          <p:cNvSpPr txBox="1">
            <a:spLocks/>
          </p:cNvSpPr>
          <p:nvPr/>
        </p:nvSpPr>
        <p:spPr>
          <a:xfrm>
            <a:off x="3441000" y="2970985"/>
            <a:ext cx="5310000" cy="432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sz="2000" dirty="0">
              <a:latin typeface="Gill Sans MT" panose="020B0502020104020203" pitchFamily="34" charset="0"/>
            </a:endParaRPr>
          </a:p>
        </p:txBody>
      </p:sp>
      <p:sp>
        <p:nvSpPr>
          <p:cNvPr id="7" name="TextBox 6">
            <a:extLst>
              <a:ext uri="{FF2B5EF4-FFF2-40B4-BE49-F238E27FC236}">
                <a16:creationId xmlns:a16="http://schemas.microsoft.com/office/drawing/2014/main" id="{82FC58E5-340A-4839-8D62-90853FB62E70}"/>
              </a:ext>
            </a:extLst>
          </p:cNvPr>
          <p:cNvSpPr txBox="1"/>
          <p:nvPr/>
        </p:nvSpPr>
        <p:spPr>
          <a:xfrm>
            <a:off x="4662257" y="3559946"/>
            <a:ext cx="2867487" cy="1815882"/>
          </a:xfrm>
          <a:prstGeom prst="rect">
            <a:avLst/>
          </a:prstGeom>
          <a:noFill/>
        </p:spPr>
        <p:txBody>
          <a:bodyPr wrap="square" rtlCol="0">
            <a:spAutoFit/>
          </a:bodyPr>
          <a:lstStyle/>
          <a:p>
            <a:pPr algn="ctr"/>
            <a:r>
              <a:rPr lang="en-GB" sz="1400" dirty="0">
                <a:solidFill>
                  <a:srgbClr val="002060"/>
                </a:solidFill>
                <a:latin typeface="Gill Sans MT" panose="020B0502020104020203" pitchFamily="34" charset="0"/>
              </a:rPr>
              <a:t>Henderson Chambers</a:t>
            </a:r>
          </a:p>
          <a:p>
            <a:pPr algn="ctr"/>
            <a:r>
              <a:rPr lang="en-GB" sz="1400" dirty="0">
                <a:solidFill>
                  <a:srgbClr val="002060"/>
                </a:solidFill>
                <a:latin typeface="Gill Sans MT" panose="020B0502020104020203" pitchFamily="34" charset="0"/>
              </a:rPr>
              <a:t>2 Harcourt Buildings</a:t>
            </a:r>
          </a:p>
          <a:p>
            <a:pPr algn="ctr"/>
            <a:r>
              <a:rPr lang="en-GB" sz="1400" dirty="0">
                <a:solidFill>
                  <a:srgbClr val="002060"/>
                </a:solidFill>
                <a:latin typeface="Gill Sans MT" panose="020B0502020104020203" pitchFamily="34" charset="0"/>
              </a:rPr>
              <a:t>Temple</a:t>
            </a:r>
          </a:p>
          <a:p>
            <a:pPr algn="ctr"/>
            <a:r>
              <a:rPr lang="en-GB" sz="1400" dirty="0">
                <a:solidFill>
                  <a:srgbClr val="002060"/>
                </a:solidFill>
                <a:latin typeface="Gill Sans MT" panose="020B0502020104020203" pitchFamily="34" charset="0"/>
              </a:rPr>
              <a:t>London EC4Y 9DB</a:t>
            </a:r>
          </a:p>
          <a:p>
            <a:pPr algn="ctr"/>
            <a:endParaRPr lang="en-GB" sz="1400" dirty="0">
              <a:solidFill>
                <a:srgbClr val="002060"/>
              </a:solidFill>
              <a:latin typeface="Gill Sans MT" panose="020B0502020104020203" pitchFamily="34" charset="0"/>
            </a:endParaRPr>
          </a:p>
          <a:p>
            <a:pPr algn="ctr"/>
            <a:r>
              <a:rPr lang="en-GB" sz="1400" dirty="0">
                <a:solidFill>
                  <a:srgbClr val="002060"/>
                </a:solidFill>
                <a:latin typeface="Gill Sans MT" panose="020B0502020104020203" pitchFamily="34" charset="0"/>
              </a:rPr>
              <a:t>Tel: 020 7583 9020</a:t>
            </a:r>
          </a:p>
          <a:p>
            <a:pPr algn="ctr"/>
            <a:r>
              <a:rPr lang="en-GB" sz="1400" dirty="0">
                <a:solidFill>
                  <a:srgbClr val="002060"/>
                </a:solidFill>
                <a:latin typeface="Gill Sans MT" panose="020B0502020104020203" pitchFamily="34" charset="0"/>
              </a:rPr>
              <a:t>clerks@hendersonchambers.co.uk</a:t>
            </a:r>
          </a:p>
          <a:p>
            <a:pPr algn="ctr"/>
            <a:r>
              <a:rPr lang="en-GB" sz="1400" dirty="0">
                <a:solidFill>
                  <a:srgbClr val="002060"/>
                </a:solidFill>
                <a:latin typeface="Gill Sans MT" panose="020B0502020104020203" pitchFamily="34" charset="0"/>
              </a:rPr>
              <a:t>www.hendersonchambers.co.uk</a:t>
            </a:r>
          </a:p>
        </p:txBody>
      </p:sp>
    </p:spTree>
    <p:extLst>
      <p:ext uri="{BB962C8B-B14F-4D97-AF65-F5344CB8AC3E}">
        <p14:creationId xmlns:p14="http://schemas.microsoft.com/office/powerpoint/2010/main" val="1920049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19DF1E-0C68-DA55-C6EB-707AB0CFB0BD}"/>
              </a:ext>
            </a:extLst>
          </p:cNvPr>
          <p:cNvSpPr>
            <a:spLocks noGrp="1"/>
          </p:cNvSpPr>
          <p:nvPr>
            <p:ph idx="1"/>
          </p:nvPr>
        </p:nvSpPr>
        <p:spPr/>
        <p:txBody>
          <a:bodyPr/>
          <a:lstStyle/>
          <a:p>
            <a:r>
              <a:rPr lang="en-GB" b="1" dirty="0"/>
              <a:t>TOPICS:</a:t>
            </a:r>
          </a:p>
          <a:p>
            <a:endParaRPr lang="en-GB" dirty="0"/>
          </a:p>
          <a:p>
            <a:pPr marL="457200" indent="-457200">
              <a:buFont typeface="Arial" panose="020B0604020202020204" pitchFamily="34" charset="0"/>
              <a:buChar char="•"/>
            </a:pPr>
            <a:r>
              <a:rPr lang="en-GB" dirty="0"/>
              <a:t>What is ESG litigation?</a:t>
            </a:r>
          </a:p>
          <a:p>
            <a:pPr marL="457200" indent="-457200">
              <a:buFont typeface="Arial" panose="020B0604020202020204" pitchFamily="34" charset="0"/>
              <a:buChar char="•"/>
            </a:pPr>
            <a:r>
              <a:rPr lang="en-GB" dirty="0"/>
              <a:t>What claim to bring where?</a:t>
            </a:r>
          </a:p>
          <a:p>
            <a:pPr marL="457200" indent="-457200">
              <a:buFont typeface="Arial" panose="020B0604020202020204" pitchFamily="34" charset="0"/>
              <a:buChar char="•"/>
            </a:pPr>
            <a:r>
              <a:rPr lang="en-GB" dirty="0"/>
              <a:t>Jurisdiction</a:t>
            </a:r>
          </a:p>
          <a:p>
            <a:pPr marL="457200" indent="-457200">
              <a:buFont typeface="Arial" panose="020B0604020202020204" pitchFamily="34" charset="0"/>
              <a:buChar char="•"/>
            </a:pPr>
            <a:r>
              <a:rPr lang="en-GB" dirty="0"/>
              <a:t>Soft/Hard Standards</a:t>
            </a:r>
          </a:p>
          <a:p>
            <a:pPr marL="457200" indent="-457200">
              <a:buFont typeface="Arial" panose="020B0604020202020204" pitchFamily="34" charset="0"/>
              <a:buChar char="•"/>
            </a:pPr>
            <a:r>
              <a:rPr lang="en-GB" dirty="0"/>
              <a:t>Issues?</a:t>
            </a:r>
          </a:p>
          <a:p>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3530043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19DF1E-0C68-DA55-C6EB-707AB0CFB0BD}"/>
              </a:ext>
            </a:extLst>
          </p:cNvPr>
          <p:cNvSpPr>
            <a:spLocks noGrp="1"/>
          </p:cNvSpPr>
          <p:nvPr>
            <p:ph idx="1"/>
          </p:nvPr>
        </p:nvSpPr>
        <p:spPr>
          <a:xfrm>
            <a:off x="598311" y="1174044"/>
            <a:ext cx="10633808" cy="5937956"/>
          </a:xfrm>
        </p:spPr>
        <p:txBody>
          <a:bodyPr>
            <a:normAutofit fontScale="92500" lnSpcReduction="10000"/>
          </a:bodyPr>
          <a:lstStyle/>
          <a:p>
            <a:pPr marL="457200" indent="-457200">
              <a:lnSpc>
                <a:spcPct val="120000"/>
              </a:lnSpc>
              <a:buFont typeface="Arial" panose="020B0604020202020204" pitchFamily="34" charset="0"/>
              <a:buChar char="•"/>
            </a:pPr>
            <a:r>
              <a:rPr lang="en-GB" sz="3400" b="1" dirty="0"/>
              <a:t>Domestic climate change damage </a:t>
            </a:r>
            <a:r>
              <a:rPr lang="en-GB" sz="3400" dirty="0"/>
              <a:t>(flooding/fires) caused by home based decision making (but causation – where does the (atmospheric) pollution cause damage)</a:t>
            </a:r>
          </a:p>
          <a:p>
            <a:pPr marL="457200" indent="-457200">
              <a:lnSpc>
                <a:spcPct val="120000"/>
              </a:lnSpc>
              <a:buFont typeface="Arial" panose="020B0604020202020204" pitchFamily="34" charset="0"/>
              <a:buChar char="•"/>
            </a:pPr>
            <a:r>
              <a:rPr lang="en-GB" sz="3400" b="1" dirty="0"/>
              <a:t>Personal injury </a:t>
            </a:r>
            <a:r>
              <a:rPr lang="en-GB" sz="3400" dirty="0"/>
              <a:t>(e.g. NOx from cars)</a:t>
            </a:r>
          </a:p>
          <a:p>
            <a:pPr marL="457200" indent="-457200">
              <a:lnSpc>
                <a:spcPct val="120000"/>
              </a:lnSpc>
              <a:buFont typeface="Arial" panose="020B0604020202020204" pitchFamily="34" charset="0"/>
              <a:buChar char="•"/>
            </a:pPr>
            <a:r>
              <a:rPr lang="en-GB" sz="3400" b="1" dirty="0"/>
              <a:t>Environmental damage abroad </a:t>
            </a:r>
            <a:r>
              <a:rPr lang="en-GB" sz="3400" dirty="0"/>
              <a:t>caused by decision making here (Casino case – supermarket causing cows to graze on cleared forest land in S America)</a:t>
            </a:r>
          </a:p>
          <a:p>
            <a:pPr marL="457200" indent="-457200">
              <a:lnSpc>
                <a:spcPct val="120000"/>
              </a:lnSpc>
              <a:buFont typeface="Arial" panose="020B0604020202020204" pitchFamily="34" charset="0"/>
              <a:buChar char="•"/>
            </a:pPr>
            <a:r>
              <a:rPr lang="en-GB" sz="3400" b="1" dirty="0"/>
              <a:t>Parent companies </a:t>
            </a:r>
            <a:r>
              <a:rPr lang="en-GB" sz="3400" dirty="0"/>
              <a:t>– subsidiary causing damage abroad (could be human rights impact – Unilever, Camelia, Petra Diamonds or enviro – Brazilian Dam etc.)</a:t>
            </a:r>
          </a:p>
          <a:p>
            <a:pPr marL="457200" indent="-457200">
              <a:buFont typeface="Arial" panose="020B0604020202020204" pitchFamily="34" charset="0"/>
              <a:buChar char="•"/>
            </a:pPr>
            <a:endParaRPr lang="en-GB" dirty="0"/>
          </a:p>
          <a:p>
            <a:endParaRPr lang="en-GB" dirty="0"/>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GB" dirty="0"/>
          </a:p>
        </p:txBody>
      </p:sp>
      <p:sp>
        <p:nvSpPr>
          <p:cNvPr id="3" name="TextBox 2">
            <a:extLst>
              <a:ext uri="{FF2B5EF4-FFF2-40B4-BE49-F238E27FC236}">
                <a16:creationId xmlns:a16="http://schemas.microsoft.com/office/drawing/2014/main" id="{9E2EAD69-DAEF-5DAA-9E61-30533E50FAA9}"/>
              </a:ext>
            </a:extLst>
          </p:cNvPr>
          <p:cNvSpPr txBox="1"/>
          <p:nvPr/>
        </p:nvSpPr>
        <p:spPr>
          <a:xfrm>
            <a:off x="6475227" y="219937"/>
            <a:ext cx="5592725" cy="954107"/>
          </a:xfrm>
          <a:prstGeom prst="rect">
            <a:avLst/>
          </a:prstGeom>
          <a:noFill/>
        </p:spPr>
        <p:txBody>
          <a:bodyPr wrap="square" rtlCol="0">
            <a:spAutoFit/>
          </a:bodyPr>
          <a:lstStyle/>
          <a:p>
            <a:r>
              <a:rPr lang="en-GB" sz="2800" b="1" dirty="0">
                <a:solidFill>
                  <a:schemeClr val="bg1"/>
                </a:solidFill>
              </a:rPr>
              <a:t>ESG Litigation – examples:</a:t>
            </a:r>
          </a:p>
          <a:p>
            <a:endParaRPr lang="en-GB" sz="2800" dirty="0"/>
          </a:p>
        </p:txBody>
      </p:sp>
    </p:spTree>
    <p:extLst>
      <p:ext uri="{BB962C8B-B14F-4D97-AF65-F5344CB8AC3E}">
        <p14:creationId xmlns:p14="http://schemas.microsoft.com/office/powerpoint/2010/main" val="46519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08FB0A-D21E-C0FB-59B4-46FA0F45EFF2}"/>
              </a:ext>
            </a:extLst>
          </p:cNvPr>
          <p:cNvSpPr>
            <a:spLocks noGrp="1"/>
          </p:cNvSpPr>
          <p:nvPr>
            <p:ph idx="1"/>
          </p:nvPr>
        </p:nvSpPr>
        <p:spPr>
          <a:xfrm>
            <a:off x="829408" y="1307805"/>
            <a:ext cx="10515600" cy="5550195"/>
          </a:xfrm>
        </p:spPr>
        <p:txBody>
          <a:bodyPr>
            <a:normAutofit fontScale="92500" lnSpcReduction="10000"/>
          </a:bodyPr>
          <a:lstStyle/>
          <a:p>
            <a:pPr marL="457200" indent="-457200" algn="just">
              <a:lnSpc>
                <a:spcPct val="120000"/>
              </a:lnSpc>
              <a:buFont typeface="Arial" panose="020B0604020202020204" pitchFamily="34" charset="0"/>
              <a:buChar char="•"/>
            </a:pPr>
            <a:r>
              <a:rPr lang="en-GB" sz="3200" b="1" dirty="0"/>
              <a:t>Supply chain </a:t>
            </a:r>
            <a:r>
              <a:rPr lang="en-GB" sz="3200" dirty="0"/>
              <a:t>– suppliers causing damage here or abroad (enviro/human rights – Begum v Maran - </a:t>
            </a:r>
            <a:r>
              <a:rPr lang="en-GB" dirty="0"/>
              <a:t>[2021] EWCA Civ 326 – Dyson/Tesco)</a:t>
            </a:r>
          </a:p>
          <a:p>
            <a:pPr marL="457200" indent="-457200" algn="just">
              <a:lnSpc>
                <a:spcPct val="120000"/>
              </a:lnSpc>
              <a:buFont typeface="Arial" panose="020B0604020202020204" pitchFamily="34" charset="0"/>
              <a:buChar char="•"/>
            </a:pPr>
            <a:r>
              <a:rPr lang="en-GB" sz="3200" b="1" dirty="0"/>
              <a:t>Public law decision making </a:t>
            </a:r>
            <a:r>
              <a:rPr lang="en-GB" sz="3200" dirty="0"/>
              <a:t>(domestic and/or foreign impact) causing damage here and abroad (Total JR/Planning/licensing)</a:t>
            </a:r>
          </a:p>
          <a:p>
            <a:pPr marL="457200" indent="-457200" algn="just">
              <a:lnSpc>
                <a:spcPct val="120000"/>
              </a:lnSpc>
              <a:buFont typeface="Arial" panose="020B0604020202020204" pitchFamily="34" charset="0"/>
              <a:buChar char="•"/>
            </a:pPr>
            <a:r>
              <a:rPr lang="en-GB" sz="3200" b="1" dirty="0"/>
              <a:t>Consumer actions </a:t>
            </a:r>
            <a:r>
              <a:rPr lang="en-GB" sz="3200" dirty="0"/>
              <a:t>for misleading products/services – greenwashing (Dieselgate, emissions etc)</a:t>
            </a:r>
          </a:p>
          <a:p>
            <a:pPr marL="457200" indent="-457200" algn="just">
              <a:lnSpc>
                <a:spcPct val="120000"/>
              </a:lnSpc>
              <a:buFont typeface="Arial" panose="020B0604020202020204" pitchFamily="34" charset="0"/>
              <a:buChar char="•"/>
            </a:pPr>
            <a:r>
              <a:rPr lang="en-GB" sz="3200" b="1" dirty="0"/>
              <a:t>Shareholder/investor </a:t>
            </a:r>
            <a:r>
              <a:rPr lang="en-GB" sz="3200" dirty="0"/>
              <a:t>actions (insufficient consideration of ESG issues/misleading information)</a:t>
            </a:r>
          </a:p>
          <a:p>
            <a:endParaRPr lang="en-GB" dirty="0"/>
          </a:p>
        </p:txBody>
      </p:sp>
      <p:sp>
        <p:nvSpPr>
          <p:cNvPr id="3" name="TextBox 2">
            <a:extLst>
              <a:ext uri="{FF2B5EF4-FFF2-40B4-BE49-F238E27FC236}">
                <a16:creationId xmlns:a16="http://schemas.microsoft.com/office/drawing/2014/main" id="{09838322-FE75-B302-6D85-68A6B4DD8589}"/>
              </a:ext>
            </a:extLst>
          </p:cNvPr>
          <p:cNvSpPr txBox="1"/>
          <p:nvPr/>
        </p:nvSpPr>
        <p:spPr>
          <a:xfrm>
            <a:off x="6198780" y="241202"/>
            <a:ext cx="5592725" cy="954107"/>
          </a:xfrm>
          <a:prstGeom prst="rect">
            <a:avLst/>
          </a:prstGeom>
          <a:noFill/>
        </p:spPr>
        <p:txBody>
          <a:bodyPr wrap="square" rtlCol="0">
            <a:spAutoFit/>
          </a:bodyPr>
          <a:lstStyle/>
          <a:p>
            <a:r>
              <a:rPr lang="en-GB" sz="2800" b="1" dirty="0">
                <a:solidFill>
                  <a:schemeClr val="bg1"/>
                </a:solidFill>
              </a:rPr>
              <a:t>ESG Litigation – examples:</a:t>
            </a:r>
          </a:p>
          <a:p>
            <a:endParaRPr lang="en-GB" sz="2800" dirty="0"/>
          </a:p>
        </p:txBody>
      </p:sp>
    </p:spTree>
    <p:extLst>
      <p:ext uri="{BB962C8B-B14F-4D97-AF65-F5344CB8AC3E}">
        <p14:creationId xmlns:p14="http://schemas.microsoft.com/office/powerpoint/2010/main" val="58065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9E7864-47AA-4EFA-99F4-9D589B014ACE}"/>
              </a:ext>
            </a:extLst>
          </p:cNvPr>
          <p:cNvSpPr>
            <a:spLocks noGrp="1"/>
          </p:cNvSpPr>
          <p:nvPr>
            <p:ph idx="1"/>
          </p:nvPr>
        </p:nvSpPr>
        <p:spPr>
          <a:xfrm>
            <a:off x="897304" y="1157184"/>
            <a:ext cx="10397392" cy="5904015"/>
          </a:xfrm>
        </p:spPr>
        <p:txBody>
          <a:bodyPr>
            <a:normAutofit/>
          </a:bodyPr>
          <a:lstStyle/>
          <a:p>
            <a:pPr marL="457200" indent="-457200" algn="just">
              <a:buFont typeface="Arial" panose="020B0604020202020204" pitchFamily="34" charset="0"/>
              <a:buChar char="•"/>
            </a:pPr>
            <a:r>
              <a:rPr lang="en-GB" b="1" dirty="0"/>
              <a:t>GROUP ACTION </a:t>
            </a:r>
            <a:r>
              <a:rPr lang="en-GB" dirty="0"/>
              <a:t>- individual claims with lead/test claims and/or preliminary issues which bind.  (E&amp;W) (emissions/environmental damage/supply chain)</a:t>
            </a:r>
          </a:p>
          <a:p>
            <a:pPr marL="457200" indent="-457200" algn="just">
              <a:buFont typeface="Arial" panose="020B0604020202020204" pitchFamily="34" charset="0"/>
              <a:buChar char="•"/>
            </a:pPr>
            <a:r>
              <a:rPr lang="en-GB" b="1" dirty="0"/>
              <a:t>REPRESENTATIVE ACTION </a:t>
            </a:r>
            <a:r>
              <a:rPr lang="en-GB" dirty="0"/>
              <a:t>– single claimant representing class which has same claim. (E&amp;W) (data breach?)</a:t>
            </a:r>
          </a:p>
          <a:p>
            <a:pPr marL="457200" indent="-457200" algn="just">
              <a:buFont typeface="Arial" panose="020B0604020202020204" pitchFamily="34" charset="0"/>
              <a:buChar char="•"/>
            </a:pPr>
            <a:r>
              <a:rPr lang="en-GB" b="1" dirty="0"/>
              <a:t>OPT IN CLASS ACTION </a:t>
            </a:r>
            <a:r>
              <a:rPr lang="en-GB" dirty="0"/>
              <a:t>– single claim form, but other claimants have to chose to join. (Scotland) (emissions/supply chain)</a:t>
            </a:r>
          </a:p>
          <a:p>
            <a:pPr marL="457200" indent="-457200" algn="just">
              <a:buFont typeface="Arial" panose="020B0604020202020204" pitchFamily="34" charset="0"/>
              <a:buChar char="•"/>
            </a:pPr>
            <a:r>
              <a:rPr lang="en-GB" b="1" dirty="0"/>
              <a:t>OPT OUT CLASS ACTION </a:t>
            </a:r>
            <a:r>
              <a:rPr lang="en-GB" dirty="0"/>
              <a:t>– single claimant representing class, claimants have to opt out. (CAT) (enviro technology cartel follow on action?)</a:t>
            </a:r>
          </a:p>
        </p:txBody>
      </p:sp>
      <p:sp>
        <p:nvSpPr>
          <p:cNvPr id="3" name="TextBox 2">
            <a:extLst>
              <a:ext uri="{FF2B5EF4-FFF2-40B4-BE49-F238E27FC236}">
                <a16:creationId xmlns:a16="http://schemas.microsoft.com/office/drawing/2014/main" id="{19A559ED-71AE-C2E8-46DB-947BC7572852}"/>
              </a:ext>
            </a:extLst>
          </p:cNvPr>
          <p:cNvSpPr txBox="1"/>
          <p:nvPr/>
        </p:nvSpPr>
        <p:spPr>
          <a:xfrm>
            <a:off x="7453423" y="304998"/>
            <a:ext cx="5592725" cy="1015663"/>
          </a:xfrm>
          <a:prstGeom prst="rect">
            <a:avLst/>
          </a:prstGeom>
          <a:noFill/>
        </p:spPr>
        <p:txBody>
          <a:bodyPr wrap="square" rtlCol="0">
            <a:spAutoFit/>
          </a:bodyPr>
          <a:lstStyle/>
          <a:p>
            <a:r>
              <a:rPr lang="en-GB" sz="3200" b="1" dirty="0">
                <a:solidFill>
                  <a:schemeClr val="bg1"/>
                </a:solidFill>
              </a:rPr>
              <a:t>FORMAT</a:t>
            </a:r>
          </a:p>
          <a:p>
            <a:endParaRPr lang="en-GB" sz="2800" dirty="0"/>
          </a:p>
        </p:txBody>
      </p:sp>
    </p:spTree>
    <p:extLst>
      <p:ext uri="{BB962C8B-B14F-4D97-AF65-F5344CB8AC3E}">
        <p14:creationId xmlns:p14="http://schemas.microsoft.com/office/powerpoint/2010/main" val="3402057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9E7864-47AA-4EFA-99F4-9D589B014ACE}"/>
              </a:ext>
            </a:extLst>
          </p:cNvPr>
          <p:cNvSpPr>
            <a:spLocks noGrp="1"/>
          </p:cNvSpPr>
          <p:nvPr>
            <p:ph idx="1"/>
          </p:nvPr>
        </p:nvSpPr>
        <p:spPr>
          <a:xfrm>
            <a:off x="846992" y="1244137"/>
            <a:ext cx="10961186" cy="6197600"/>
          </a:xfrm>
        </p:spPr>
        <p:txBody>
          <a:bodyPr>
            <a:normAutofit/>
          </a:bodyPr>
          <a:lstStyle/>
          <a:p>
            <a:pPr marL="457200" indent="-457200" algn="just">
              <a:buFont typeface="Arial" panose="020B0604020202020204" pitchFamily="34" charset="0"/>
              <a:buChar char="•"/>
            </a:pPr>
            <a:r>
              <a:rPr lang="en-GB" b="1" dirty="0"/>
              <a:t>SHAREHOLDER ACTION </a:t>
            </a:r>
            <a:r>
              <a:rPr lang="en-GB" dirty="0"/>
              <a:t>- individual claims with lead/test claims or preliminary issues which bind.  (E&amp;W) (Shell)</a:t>
            </a:r>
          </a:p>
          <a:p>
            <a:pPr algn="just"/>
            <a:r>
              <a:rPr lang="en-GB" dirty="0"/>
              <a:t>	“</a:t>
            </a:r>
            <a:r>
              <a:rPr lang="en-GB" sz="2600" i="1" dirty="0"/>
              <a:t>We’re arguing that the Board’s failure to properly manage climate risk 	to </a:t>
            </a:r>
            <a:r>
              <a:rPr lang="en-GB" sz="2600" i="1" dirty="0">
                <a:hlinkClick r:id="rId2" tooltip="Six reasons the Shell ruling made history for climate litigation">
                  <a:extLst>
                    <a:ext uri="{A12FA001-AC4F-418D-AE19-62706E023703}">
                      <ahyp:hlinkClr xmlns:ahyp="http://schemas.microsoft.com/office/drawing/2018/hyperlinkcolor" val="tx"/>
                    </a:ext>
                  </a:extLst>
                </a:hlinkClick>
              </a:rPr>
              <a:t>Shell</a:t>
            </a:r>
            <a:r>
              <a:rPr lang="en-GB" sz="2600" i="1" dirty="0"/>
              <a:t> means that it 	is breaching its legal duties. The Board has failed to adopt 	and implement a climate strategy 	that truly aligns with the Paris	Agreement goal to keep global temperature rises to below 	1.5°C by 2050. We 	believe the Board is breaching its duties under sections 172 and 174 of  the 	UK Companies Act, which legally requires it to act in a way that promotes 	the company’s success, and to exercise reasonable care, skill and diligence.”</a:t>
            </a:r>
          </a:p>
          <a:p>
            <a:pPr marL="457200" indent="-457200" algn="just">
              <a:buFont typeface="Arial" panose="020B0604020202020204" pitchFamily="34" charset="0"/>
              <a:buChar char="•"/>
            </a:pPr>
            <a:r>
              <a:rPr lang="en-GB" b="1" dirty="0"/>
              <a:t>JUDICIAL REVIEW </a:t>
            </a:r>
            <a:r>
              <a:rPr lang="en-GB" dirty="0"/>
              <a:t>– challenge public law decision which permits/supports alleged ESG breach (E&amp;W) (Total) [2023] EWCA Civ 14</a:t>
            </a:r>
          </a:p>
        </p:txBody>
      </p:sp>
      <p:sp>
        <p:nvSpPr>
          <p:cNvPr id="11" name="TextBox 10">
            <a:extLst>
              <a:ext uri="{FF2B5EF4-FFF2-40B4-BE49-F238E27FC236}">
                <a16:creationId xmlns:a16="http://schemas.microsoft.com/office/drawing/2014/main" id="{68BB09FA-CB24-0B6D-BF8B-1B6B3E07D661}"/>
              </a:ext>
            </a:extLst>
          </p:cNvPr>
          <p:cNvSpPr txBox="1"/>
          <p:nvPr/>
        </p:nvSpPr>
        <p:spPr>
          <a:xfrm>
            <a:off x="7121155" y="283165"/>
            <a:ext cx="6097772" cy="584775"/>
          </a:xfrm>
          <a:prstGeom prst="rect">
            <a:avLst/>
          </a:prstGeom>
          <a:noFill/>
        </p:spPr>
        <p:txBody>
          <a:bodyPr wrap="square">
            <a:spAutoFit/>
          </a:bodyPr>
          <a:lstStyle/>
          <a:p>
            <a:r>
              <a:rPr lang="en-GB" sz="3200" b="1" dirty="0">
                <a:solidFill>
                  <a:schemeClr val="bg1"/>
                </a:solidFill>
              </a:rPr>
              <a:t>FORMAT</a:t>
            </a:r>
          </a:p>
        </p:txBody>
      </p:sp>
    </p:spTree>
    <p:extLst>
      <p:ext uri="{BB962C8B-B14F-4D97-AF65-F5344CB8AC3E}">
        <p14:creationId xmlns:p14="http://schemas.microsoft.com/office/powerpoint/2010/main" val="3994900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8FDC2B-E04F-22D0-6F3C-5BF4C2C36A7F}"/>
              </a:ext>
            </a:extLst>
          </p:cNvPr>
          <p:cNvSpPr>
            <a:spLocks noGrp="1"/>
          </p:cNvSpPr>
          <p:nvPr>
            <p:ph idx="1"/>
          </p:nvPr>
        </p:nvSpPr>
        <p:spPr>
          <a:xfrm>
            <a:off x="694266" y="1236133"/>
            <a:ext cx="11497733" cy="5791200"/>
          </a:xfrm>
        </p:spPr>
        <p:txBody>
          <a:bodyPr>
            <a:normAutofit fontScale="92500" lnSpcReduction="10000"/>
          </a:bodyPr>
          <a:lstStyle/>
          <a:p>
            <a:pPr marL="457200" indent="-457200" algn="just">
              <a:buFont typeface="Arial" panose="020B0604020202020204" pitchFamily="34" charset="0"/>
              <a:buChar char="•"/>
            </a:pPr>
            <a:r>
              <a:rPr lang="en-GB" b="1" dirty="0"/>
              <a:t>OECD NCP COMPLAINT </a:t>
            </a:r>
            <a:r>
              <a:rPr lang="en-GB" dirty="0"/>
              <a:t>–  alleging breach of OECD </a:t>
            </a:r>
          </a:p>
          <a:p>
            <a:pPr algn="just"/>
            <a:r>
              <a:rPr lang="en-GB" dirty="0"/>
              <a:t>     Guidelines – UNGPs (E&amp;W) (Drax) </a:t>
            </a:r>
          </a:p>
          <a:p>
            <a:pPr algn="just"/>
            <a:r>
              <a:rPr lang="en-GB" dirty="0"/>
              <a:t>	</a:t>
            </a:r>
          </a:p>
          <a:p>
            <a:pPr algn="just"/>
            <a:r>
              <a:rPr lang="en-GB" dirty="0"/>
              <a:t>	“</a:t>
            </a:r>
            <a:r>
              <a:rPr lang="en-US" altLang="en-US" sz="3200" i="1" dirty="0">
                <a:solidFill>
                  <a:srgbClr val="002060"/>
                </a:solidFill>
                <a:latin typeface="Gill Sans MT" panose="020B0502020104020203" pitchFamily="34" charset="0"/>
              </a:rPr>
              <a:t>Drax has not observed the OECD Guidelines by publishing a range of 	misleading or inaccurate statements about its carbon emissions and the 	environmental impacts of its business and supply chain activities. These 	allegations relate to chapters on Environment and Consumer Interests 	in the OECD Guidelines” </a:t>
            </a:r>
          </a:p>
          <a:p>
            <a:pPr algn="just"/>
            <a:r>
              <a:rPr lang="en-GB" dirty="0"/>
              <a:t>	</a:t>
            </a:r>
          </a:p>
          <a:p>
            <a:pPr marL="457200" indent="-457200" algn="just">
              <a:buFont typeface="Arial" panose="020B0604020202020204" pitchFamily="34" charset="0"/>
              <a:buChar char="•"/>
            </a:pPr>
            <a:r>
              <a:rPr lang="en-GB" b="1" dirty="0"/>
              <a:t>ASA COMPLAINT </a:t>
            </a:r>
            <a:r>
              <a:rPr lang="en-GB" dirty="0"/>
              <a:t>– alleging misleading advertising – Greenwashing (Shell UK) </a:t>
            </a:r>
            <a:r>
              <a:rPr lang="en-GB" b="0" i="1" dirty="0">
                <a:solidFill>
                  <a:srgbClr val="4C5B52"/>
                </a:solidFill>
                <a:effectLst/>
                <a:latin typeface="Roboto" panose="020B0604020202020204" pitchFamily="2" charset="0"/>
              </a:rPr>
              <a:t> </a:t>
            </a:r>
          </a:p>
          <a:p>
            <a:pPr algn="just"/>
            <a:r>
              <a:rPr lang="en-GB" b="0" i="1" dirty="0">
                <a:solidFill>
                  <a:srgbClr val="4C5B52"/>
                </a:solidFill>
                <a:effectLst/>
                <a:latin typeface="Roboto" panose="020B0604020202020204" pitchFamily="2" charset="0"/>
              </a:rPr>
              <a:t>	”</a:t>
            </a:r>
            <a:r>
              <a:rPr lang="en-GB" i="1" dirty="0"/>
              <a:t>Drive carbon-neutral by filling up and using Shell Go+ today. Make the 	change. Drive carbon-neutral”.</a:t>
            </a:r>
          </a:p>
          <a:p>
            <a:endParaRPr lang="en-GB" dirty="0"/>
          </a:p>
        </p:txBody>
      </p:sp>
      <p:sp>
        <p:nvSpPr>
          <p:cNvPr id="3" name="TextBox 2">
            <a:extLst>
              <a:ext uri="{FF2B5EF4-FFF2-40B4-BE49-F238E27FC236}">
                <a16:creationId xmlns:a16="http://schemas.microsoft.com/office/drawing/2014/main" id="{764B7D80-0D05-8C1A-EFA4-5EB2108E65D6}"/>
              </a:ext>
            </a:extLst>
          </p:cNvPr>
          <p:cNvSpPr txBox="1"/>
          <p:nvPr/>
        </p:nvSpPr>
        <p:spPr>
          <a:xfrm>
            <a:off x="7121155" y="283165"/>
            <a:ext cx="6097772" cy="584775"/>
          </a:xfrm>
          <a:prstGeom prst="rect">
            <a:avLst/>
          </a:prstGeom>
          <a:noFill/>
        </p:spPr>
        <p:txBody>
          <a:bodyPr wrap="square">
            <a:spAutoFit/>
          </a:bodyPr>
          <a:lstStyle/>
          <a:p>
            <a:r>
              <a:rPr lang="en-GB" sz="3200" b="1" dirty="0">
                <a:solidFill>
                  <a:schemeClr val="bg1"/>
                </a:solidFill>
              </a:rPr>
              <a:t>FORMAT</a:t>
            </a:r>
          </a:p>
        </p:txBody>
      </p:sp>
    </p:spTree>
    <p:extLst>
      <p:ext uri="{BB962C8B-B14F-4D97-AF65-F5344CB8AC3E}">
        <p14:creationId xmlns:p14="http://schemas.microsoft.com/office/powerpoint/2010/main" val="156309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84333C-547C-49D2-8AF2-E2BB065200DA}"/>
              </a:ext>
            </a:extLst>
          </p:cNvPr>
          <p:cNvSpPr>
            <a:spLocks noGrp="1"/>
          </p:cNvSpPr>
          <p:nvPr>
            <p:ph idx="1"/>
          </p:nvPr>
        </p:nvSpPr>
        <p:spPr>
          <a:xfrm>
            <a:off x="829408" y="1337733"/>
            <a:ext cx="10515600" cy="5371411"/>
          </a:xfrm>
        </p:spPr>
        <p:txBody>
          <a:bodyPr>
            <a:normAutofit/>
          </a:bodyPr>
          <a:lstStyle/>
          <a:p>
            <a:pPr marL="457200" indent="-457200">
              <a:lnSpc>
                <a:spcPct val="100000"/>
              </a:lnSpc>
              <a:buFont typeface="Arial" panose="020B0604020202020204" pitchFamily="34" charset="0"/>
              <a:buChar char="•"/>
            </a:pPr>
            <a:r>
              <a:rPr lang="en-GB" dirty="0"/>
              <a:t>No more </a:t>
            </a:r>
            <a:r>
              <a:rPr lang="en-GB" b="1" dirty="0"/>
              <a:t>Brussels Recast</a:t>
            </a:r>
            <a:r>
              <a:rPr lang="en-GB" dirty="0"/>
              <a:t>.  But see </a:t>
            </a:r>
            <a:r>
              <a:rPr lang="en-GB" i="1" dirty="0"/>
              <a:t>Brownlie – more generous tort gateway</a:t>
            </a:r>
          </a:p>
          <a:p>
            <a:pPr marL="457200" indent="-457200">
              <a:lnSpc>
                <a:spcPct val="100000"/>
              </a:lnSpc>
              <a:buFont typeface="Arial" panose="020B0604020202020204" pitchFamily="34" charset="0"/>
              <a:buChar char="•"/>
            </a:pPr>
            <a:r>
              <a:rPr lang="en-GB" b="1" dirty="0"/>
              <a:t>Owusu gone</a:t>
            </a:r>
            <a:r>
              <a:rPr lang="en-GB" dirty="0"/>
              <a:t>: </a:t>
            </a:r>
            <a:r>
              <a:rPr lang="en-GB" i="1" dirty="0"/>
              <a:t>forum non-conveniens </a:t>
            </a:r>
            <a:r>
              <a:rPr lang="en-GB" dirty="0"/>
              <a:t>for</a:t>
            </a:r>
            <a:r>
              <a:rPr lang="en-GB" i="1" dirty="0"/>
              <a:t> </a:t>
            </a:r>
            <a:r>
              <a:rPr lang="en-GB" dirty="0"/>
              <a:t>English domiciled (anchor) Defendants</a:t>
            </a:r>
          </a:p>
          <a:p>
            <a:pPr marL="457200" indent="-457200">
              <a:lnSpc>
                <a:spcPct val="100000"/>
              </a:lnSpc>
              <a:buFont typeface="Arial" panose="020B0604020202020204" pitchFamily="34" charset="0"/>
              <a:buChar char="•"/>
            </a:pPr>
            <a:r>
              <a:rPr lang="en-GB" dirty="0"/>
              <a:t>service and enforcement abroad post-Brexit;  several EU members have </a:t>
            </a:r>
            <a:r>
              <a:rPr lang="en-GB" b="1" dirty="0"/>
              <a:t>objected to easy service under Hague (Germany/Switzerland) – </a:t>
            </a:r>
            <a:r>
              <a:rPr lang="en-GB" dirty="0"/>
              <a:t>try sub service</a:t>
            </a:r>
            <a:endParaRPr lang="en-GB" b="1" dirty="0"/>
          </a:p>
          <a:p>
            <a:pPr marL="457200" indent="-457200">
              <a:lnSpc>
                <a:spcPct val="100000"/>
              </a:lnSpc>
              <a:buFont typeface="Arial" panose="020B0604020202020204" pitchFamily="34" charset="0"/>
              <a:buChar char="•"/>
            </a:pPr>
            <a:r>
              <a:rPr lang="en-GB" dirty="0"/>
              <a:t>applicable law remains </a:t>
            </a:r>
            <a:r>
              <a:rPr lang="en-GB" b="1" dirty="0"/>
              <a:t>Rome I and II</a:t>
            </a:r>
          </a:p>
          <a:p>
            <a:endParaRPr lang="en-GB" b="1" dirty="0"/>
          </a:p>
        </p:txBody>
      </p:sp>
      <p:sp>
        <p:nvSpPr>
          <p:cNvPr id="3" name="TextBox 2">
            <a:extLst>
              <a:ext uri="{FF2B5EF4-FFF2-40B4-BE49-F238E27FC236}">
                <a16:creationId xmlns:a16="http://schemas.microsoft.com/office/drawing/2014/main" id="{36EE1549-B0C1-1FB9-AE54-31FF7BA80C26}"/>
              </a:ext>
            </a:extLst>
          </p:cNvPr>
          <p:cNvSpPr txBox="1"/>
          <p:nvPr/>
        </p:nvSpPr>
        <p:spPr>
          <a:xfrm>
            <a:off x="7121155" y="283165"/>
            <a:ext cx="6097772" cy="584775"/>
          </a:xfrm>
          <a:prstGeom prst="rect">
            <a:avLst/>
          </a:prstGeom>
          <a:noFill/>
        </p:spPr>
        <p:txBody>
          <a:bodyPr wrap="square">
            <a:spAutoFit/>
          </a:bodyPr>
          <a:lstStyle/>
          <a:p>
            <a:r>
              <a:rPr lang="en-GB" sz="3200" b="1" dirty="0">
                <a:solidFill>
                  <a:schemeClr val="bg1"/>
                </a:solidFill>
              </a:rPr>
              <a:t>JURISDICTION</a:t>
            </a:r>
          </a:p>
        </p:txBody>
      </p:sp>
    </p:spTree>
    <p:extLst>
      <p:ext uri="{BB962C8B-B14F-4D97-AF65-F5344CB8AC3E}">
        <p14:creationId xmlns:p14="http://schemas.microsoft.com/office/powerpoint/2010/main" val="1239752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84333C-547C-49D2-8AF2-E2BB065200DA}"/>
              </a:ext>
            </a:extLst>
          </p:cNvPr>
          <p:cNvSpPr>
            <a:spLocks noGrp="1"/>
          </p:cNvSpPr>
          <p:nvPr>
            <p:ph idx="1"/>
          </p:nvPr>
        </p:nvSpPr>
        <p:spPr>
          <a:xfrm>
            <a:off x="355600" y="1219200"/>
            <a:ext cx="11988800" cy="5977467"/>
          </a:xfrm>
        </p:spPr>
        <p:txBody>
          <a:bodyPr>
            <a:normAutofit lnSpcReduction="10000"/>
          </a:bodyPr>
          <a:lstStyle/>
          <a:p>
            <a:pPr marL="457200" indent="-457200">
              <a:buFont typeface="Arial" panose="020B0604020202020204" pitchFamily="34" charset="0"/>
              <a:buChar char="•"/>
            </a:pPr>
            <a:endParaRPr lang="en-GB" b="1"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GB" sz="4000" b="1" dirty="0">
                <a:latin typeface="Calibri" panose="020F0502020204030204" pitchFamily="34" charset="0"/>
                <a:ea typeface="Calibri" panose="020F0502020204030204" pitchFamily="34" charset="0"/>
                <a:cs typeface="Times New Roman" panose="02020603050405020304" pitchFamily="18" charset="0"/>
              </a:rPr>
              <a:t>UN Guiding Principles </a:t>
            </a:r>
            <a:r>
              <a:rPr lang="en-GB" sz="4000" dirty="0">
                <a:latin typeface="Calibri" panose="020F0502020204030204" pitchFamily="34" charset="0"/>
                <a:ea typeface="Calibri" panose="020F0502020204030204" pitchFamily="34" charset="0"/>
                <a:cs typeface="Times New Roman" panose="02020603050405020304" pitchFamily="18" charset="0"/>
              </a:rPr>
              <a:t>on Business and Human Rights </a:t>
            </a:r>
          </a:p>
          <a:p>
            <a:r>
              <a:rPr lang="en-GB" sz="4000" dirty="0">
                <a:latin typeface="Calibri" panose="020F0502020204030204" pitchFamily="34" charset="0"/>
                <a:ea typeface="Calibri" panose="020F0502020204030204" pitchFamily="34" charset="0"/>
                <a:cs typeface="Times New Roman" panose="02020603050405020304" pitchFamily="18" charset="0"/>
              </a:rPr>
              <a:t>	</a:t>
            </a:r>
            <a:endParaRPr lang="en-GB" sz="4000" b="1"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GB" sz="4000" b="1" dirty="0">
                <a:latin typeface="Calibri" panose="020F0502020204030204" pitchFamily="34" charset="0"/>
                <a:ea typeface="Calibri" panose="020F0502020204030204" pitchFamily="34" charset="0"/>
                <a:cs typeface="Times New Roman" panose="02020603050405020304" pitchFamily="18" charset="0"/>
              </a:rPr>
              <a:t>OECD Guidelines </a:t>
            </a:r>
            <a:r>
              <a:rPr lang="en-GB" sz="4000" dirty="0">
                <a:latin typeface="Calibri" panose="020F0502020204030204" pitchFamily="34" charset="0"/>
                <a:ea typeface="Calibri" panose="020F0502020204030204" pitchFamily="34" charset="0"/>
                <a:cs typeface="Times New Roman" panose="02020603050405020304" pitchFamily="18" charset="0"/>
              </a:rPr>
              <a:t>for Multinationals (NCP complaints)</a:t>
            </a:r>
          </a:p>
          <a:p>
            <a:r>
              <a:rPr lang="en-GB" sz="4000" b="1" dirty="0">
                <a:latin typeface="Calibri" panose="020F0502020204030204" pitchFamily="34" charset="0"/>
                <a:ea typeface="Calibri" panose="020F0502020204030204" pitchFamily="34" charset="0"/>
                <a:cs typeface="Times New Roman" panose="02020603050405020304" pitchFamily="18" charset="0"/>
              </a:rPr>
              <a:t>	(which is designed to align with above - </a:t>
            </a:r>
            <a:r>
              <a:rPr lang="en-GB" sz="4000" b="1" i="1" dirty="0">
                <a:latin typeface="Calibri" panose="020F0502020204030204" pitchFamily="34" charset="0"/>
                <a:ea typeface="Calibri" panose="020F0502020204030204" pitchFamily="34" charset="0"/>
                <a:cs typeface="Times New Roman" panose="02020603050405020304" pitchFamily="18" charset="0"/>
              </a:rPr>
              <a:t>carry out 	human rights due diligence as appropriate to their 	size, the nature and context of operations and 	the 	severity 	of the risks of adverse human rights 	impacts</a:t>
            </a:r>
            <a:r>
              <a:rPr lang="en-GB" sz="4000" b="1" dirty="0">
                <a:latin typeface="Calibri" panose="020F0502020204030204" pitchFamily="34" charset="0"/>
                <a:ea typeface="Calibri" panose="020F0502020204030204" pitchFamily="34" charset="0"/>
                <a:cs typeface="Times New Roman" panose="02020603050405020304" pitchFamily="18" charset="0"/>
              </a:rPr>
              <a:t>.)</a:t>
            </a:r>
          </a:p>
          <a:p>
            <a:r>
              <a:rPr lang="en-GB" sz="4000" dirty="0">
                <a:latin typeface="Calibri" panose="020F0502020204030204" pitchFamily="34" charset="0"/>
                <a:ea typeface="Calibri" panose="020F0502020204030204" pitchFamily="34" charset="0"/>
                <a:cs typeface="Times New Roman" panose="02020603050405020304" pitchFamily="18" charset="0"/>
              </a:rPr>
              <a:t>  </a:t>
            </a:r>
            <a:endParaRPr lang="en-GB" b="1" dirty="0">
              <a:latin typeface="Calibri" panose="020F0502020204030204" pitchFamily="34" charset="0"/>
              <a:ea typeface="Calibri" panose="020F0502020204030204" pitchFamily="34" charset="0"/>
              <a:cs typeface="Times New Roman" panose="02020603050405020304" pitchFamily="18" charset="0"/>
            </a:endParaRPr>
          </a:p>
          <a:p>
            <a:endParaRPr lang="en-GB" b="1" dirty="0"/>
          </a:p>
        </p:txBody>
      </p:sp>
      <p:sp>
        <p:nvSpPr>
          <p:cNvPr id="7" name="TextBox 6">
            <a:extLst>
              <a:ext uri="{FF2B5EF4-FFF2-40B4-BE49-F238E27FC236}">
                <a16:creationId xmlns:a16="http://schemas.microsoft.com/office/drawing/2014/main" id="{F394CDB8-C608-E996-CFC0-EA86D98DC75A}"/>
              </a:ext>
            </a:extLst>
          </p:cNvPr>
          <p:cNvSpPr txBox="1"/>
          <p:nvPr/>
        </p:nvSpPr>
        <p:spPr>
          <a:xfrm>
            <a:off x="6557630" y="272533"/>
            <a:ext cx="6097772" cy="584775"/>
          </a:xfrm>
          <a:prstGeom prst="rect">
            <a:avLst/>
          </a:prstGeom>
          <a:noFill/>
        </p:spPr>
        <p:txBody>
          <a:bodyPr wrap="square">
            <a:spAutoFit/>
          </a:bodyPr>
          <a:lstStyle/>
          <a:p>
            <a:r>
              <a:rPr lang="en-GB" sz="3200" b="1" dirty="0">
                <a:solidFill>
                  <a:schemeClr val="bg1"/>
                </a:solidFill>
              </a:rPr>
              <a:t>Soft standards…for now</a:t>
            </a:r>
          </a:p>
        </p:txBody>
      </p:sp>
    </p:spTree>
    <p:extLst>
      <p:ext uri="{BB962C8B-B14F-4D97-AF65-F5344CB8AC3E}">
        <p14:creationId xmlns:p14="http://schemas.microsoft.com/office/powerpoint/2010/main" val="2176990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6105</TotalTime>
  <Words>1252</Words>
  <Application>Microsoft Macintosh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Gill Sans MT</vt:lpstr>
      <vt:lpstr>Mukta</vt:lpstr>
      <vt:lpstr>Roboto</vt:lpstr>
      <vt:lpstr>Source Sans Pro</vt:lpstr>
      <vt:lpstr>Wingdings</vt:lpstr>
      <vt:lpstr>Office Theme</vt:lpstr>
      <vt:lpstr>  Constructing ESG litigation strategies –   practical tips for claimants and defendants: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Ghalem</dc:creator>
  <cp:lastModifiedBy>Helen Groth</cp:lastModifiedBy>
  <cp:revision>17</cp:revision>
  <dcterms:created xsi:type="dcterms:W3CDTF">2017-11-05T12:16:19Z</dcterms:created>
  <dcterms:modified xsi:type="dcterms:W3CDTF">2023-01-24T12:12:00Z</dcterms:modified>
</cp:coreProperties>
</file>